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6858000" cy="71993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7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F1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50" d="100"/>
          <a:sy n="150" d="100"/>
        </p:scale>
        <p:origin x="1518" y="-2412"/>
      </p:cViewPr>
      <p:guideLst>
        <p:guide orient="horz" pos="157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48314"/>
            <a:ext cx="7772400" cy="10683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824346"/>
            <a:ext cx="6400800" cy="127372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202771"/>
            <a:ext cx="7772400" cy="98990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12492"/>
            <a:ext cx="7772400" cy="109028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62966"/>
            <a:ext cx="4038600" cy="32893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62966"/>
            <a:ext cx="4038600" cy="32893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15663"/>
            <a:ext cx="4040188" cy="4649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580619"/>
            <a:ext cx="4040188" cy="287164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15663"/>
            <a:ext cx="4041775" cy="4649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580619"/>
            <a:ext cx="4041775" cy="287164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198442"/>
            <a:ext cx="3008313" cy="84453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98443"/>
            <a:ext cx="5111750" cy="42538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42978"/>
            <a:ext cx="3008313" cy="340929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488898"/>
            <a:ext cx="5486400" cy="41188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45342"/>
            <a:ext cx="5486400" cy="29904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3900782"/>
            <a:ext cx="5486400" cy="58494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99597"/>
            <a:ext cx="2057400" cy="425267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99597"/>
            <a:ext cx="6019800" cy="425267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99597"/>
            <a:ext cx="8229600" cy="8306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62966"/>
            <a:ext cx="8229600" cy="32893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619560"/>
            <a:ext cx="2133600" cy="2653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619560"/>
            <a:ext cx="2895600" cy="2653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619560"/>
            <a:ext cx="2133600" cy="2653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>
          <a:xfrm>
            <a:off x="330772" y="1558628"/>
            <a:ext cx="6193712" cy="320040"/>
          </a:xfrm>
          <a:prstGeom prst="roundRect">
            <a:avLst/>
          </a:prstGeom>
          <a:solidFill>
            <a:srgbClr val="187583"/>
          </a:solidFill>
          <a:ln>
            <a:solidFill>
              <a:srgbClr val="1875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0292" tIns="22860" rIns="50292" bIns="22860" rtlCol="0" anchor="ctr"/>
          <a:lstStyle/>
          <a:p>
            <a:pPr algn="r"/>
            <a:r>
              <a:rPr lang="en-GB" sz="1140" b="1" dirty="0">
                <a:solidFill>
                  <a:srgbClr val="FFFFFF"/>
                </a:solidFill>
                <a:latin typeface="Arial"/>
              </a:rPr>
              <a:t>Session 1                                                                                      Chair: Prof. Xianzhong Chen </a:t>
            </a:r>
          </a:p>
        </p:txBody>
      </p:sp>
      <p:graphicFrame>
        <p:nvGraphicFramePr>
          <p:cNvPr id="46" name="Table 45">
            <a:extLst>
              <a:ext uri="{FF2B5EF4-FFF2-40B4-BE49-F238E27FC236}">
                <a16:creationId xmlns:a16="http://schemas.microsoft.com/office/drawing/2014/main" id="{23D396A6-2C02-AA82-A556-56B3A14AEC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2984992"/>
              </p:ext>
            </p:extLst>
          </p:nvPr>
        </p:nvGraphicFramePr>
        <p:xfrm>
          <a:off x="330772" y="1963703"/>
          <a:ext cx="6193712" cy="2582997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07673">
                  <a:extLst>
                    <a:ext uri="{9D8B030D-6E8A-4147-A177-3AD203B41FA5}">
                      <a16:colId xmlns:a16="http://schemas.microsoft.com/office/drawing/2014/main" val="458727090"/>
                    </a:ext>
                  </a:extLst>
                </a:gridCol>
                <a:gridCol w="1205362">
                  <a:extLst>
                    <a:ext uri="{9D8B030D-6E8A-4147-A177-3AD203B41FA5}">
                      <a16:colId xmlns:a16="http://schemas.microsoft.com/office/drawing/2014/main" val="2709101976"/>
                    </a:ext>
                  </a:extLst>
                </a:gridCol>
                <a:gridCol w="1860331">
                  <a:extLst>
                    <a:ext uri="{9D8B030D-6E8A-4147-A177-3AD203B41FA5}">
                      <a16:colId xmlns:a16="http://schemas.microsoft.com/office/drawing/2014/main" val="2915290364"/>
                    </a:ext>
                  </a:extLst>
                </a:gridCol>
                <a:gridCol w="2320346">
                  <a:extLst>
                    <a:ext uri="{9D8B030D-6E8A-4147-A177-3AD203B41FA5}">
                      <a16:colId xmlns:a16="http://schemas.microsoft.com/office/drawing/2014/main" val="321603818"/>
                    </a:ext>
                  </a:extLst>
                </a:gridCol>
              </a:tblGrid>
              <a:tr h="201155">
                <a:tc>
                  <a:txBody>
                    <a:bodyPr/>
                    <a:lstStyle/>
                    <a:p>
                      <a:pPr algn="ctr"/>
                      <a:r>
                        <a:rPr lang="en-GB" sz="800" b="1" dirty="0">
                          <a:solidFill>
                            <a:srgbClr val="192A3A"/>
                          </a:solidFill>
                        </a:rPr>
                        <a:t>Time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1" dirty="0">
                          <a:solidFill>
                            <a:srgbClr val="192A3A"/>
                          </a:solidFill>
                        </a:rPr>
                        <a:t>Session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solidFill>
                            <a:srgbClr val="192A3A"/>
                          </a:solidFill>
                        </a:rPr>
                        <a:t>Speaker</a:t>
                      </a:r>
                      <a:endParaRPr lang="en-GB" sz="800" b="1" dirty="0">
                        <a:solidFill>
                          <a:srgbClr val="192A3A"/>
                        </a:solidFill>
                        <a:latin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1" dirty="0">
                          <a:solidFill>
                            <a:srgbClr val="192A3A"/>
                          </a:solidFill>
                        </a:rPr>
                        <a:t>Talk Title</a:t>
                      </a:r>
                      <a:endParaRPr lang="en-GB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139246"/>
                  </a:ext>
                </a:extLst>
              </a:tr>
              <a:tr h="21054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09:00-09:30</a:t>
                      </a:r>
                      <a:endParaRPr lang="en-GB" sz="1000" kern="100" dirty="0">
                        <a:effectLst/>
                        <a:latin typeface="Aril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000" b="1" kern="0" dirty="0">
                          <a:effectLst/>
                        </a:rPr>
                        <a:t>Welcome Coffee and Networking</a:t>
                      </a:r>
                      <a:endParaRPr lang="en-GB" sz="1000" b="1" kern="100" dirty="0">
                        <a:effectLst/>
                        <a:latin typeface="Aril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9202406"/>
                  </a:ext>
                </a:extLst>
              </a:tr>
              <a:tr h="3806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09:30-09:35</a:t>
                      </a:r>
                      <a:endParaRPr lang="en-GB" sz="1000" kern="100" dirty="0">
                        <a:solidFill>
                          <a:schemeClr val="tx1"/>
                        </a:solidFill>
                        <a:effectLst/>
                        <a:latin typeface="Aril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Welcome</a:t>
                      </a:r>
                      <a:endParaRPr lang="en-GB" sz="1000" kern="100" dirty="0">
                        <a:effectLst/>
                        <a:latin typeface="Aril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Xianzhong Chen, Heriot-Watt</a:t>
                      </a:r>
                      <a:endParaRPr lang="en-GB" sz="1000" kern="100" dirty="0">
                        <a:effectLst/>
                        <a:latin typeface="Aril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Welcome remarks and local arrangements</a:t>
                      </a:r>
                      <a:endParaRPr lang="en-GB" sz="1000" kern="100" dirty="0">
                        <a:effectLst/>
                        <a:latin typeface="Aril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966093544"/>
                  </a:ext>
                </a:extLst>
              </a:tr>
              <a:tr h="4355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09:35–10:15</a:t>
                      </a:r>
                      <a:endParaRPr lang="en-GB" sz="1000" kern="100" dirty="0">
                        <a:effectLst/>
                        <a:latin typeface="Aril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Keynote Talk</a:t>
                      </a:r>
                      <a:endParaRPr lang="en-GB" sz="1000" kern="100" dirty="0">
                        <a:effectLst/>
                        <a:latin typeface="Aril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Junsuk Rho, POSTECH, Korea</a:t>
                      </a:r>
                      <a:endParaRPr lang="en-GB" sz="1000" kern="100" dirty="0">
                        <a:effectLst/>
                        <a:latin typeface="Aril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Sustainable manufacturing of optical </a:t>
                      </a:r>
                      <a:r>
                        <a:rPr lang="en-GB" sz="1000" kern="0" dirty="0" err="1">
                          <a:effectLst/>
                        </a:rPr>
                        <a:t>metasurfaces</a:t>
                      </a:r>
                      <a:r>
                        <a:rPr lang="en-GB" sz="1000" kern="0" dirty="0">
                          <a:effectLst/>
                        </a:rPr>
                        <a:t> with engineered optical materials</a:t>
                      </a:r>
                      <a:endParaRPr lang="en-GB" sz="1000" kern="100" dirty="0">
                        <a:effectLst/>
                        <a:latin typeface="Aril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022619190"/>
                  </a:ext>
                </a:extLst>
              </a:tr>
              <a:tr h="5297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10:15–10:35</a:t>
                      </a:r>
                      <a:endParaRPr lang="en-GB" sz="1000" kern="100" dirty="0">
                        <a:effectLst/>
                        <a:latin typeface="Aril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000" kern="0" dirty="0">
                          <a:solidFill>
                            <a:schemeClr val="dk1"/>
                          </a:solidFill>
                          <a:effectLst/>
                        </a:rPr>
                        <a:t>Invited Talks</a:t>
                      </a:r>
                      <a:endParaRPr lang="en-GB" sz="1000" kern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000" kern="0" dirty="0">
                          <a:solidFill>
                            <a:schemeClr val="dk1"/>
                          </a:solidFill>
                          <a:effectLst/>
                        </a:rPr>
                        <a:t>Changxu Liu, University of Exeter, UK</a:t>
                      </a:r>
                      <a:endParaRPr lang="en-GB" sz="1000" kern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000" kern="0" dirty="0">
                          <a:solidFill>
                            <a:schemeClr val="dk1"/>
                          </a:solidFill>
                          <a:effectLst/>
                        </a:rPr>
                        <a:t>Harnessing and Suppressing Disorder: From High-Density Mosaic </a:t>
                      </a:r>
                      <a:r>
                        <a:rPr lang="en-GB" sz="1000" kern="0" dirty="0" err="1">
                          <a:solidFill>
                            <a:schemeClr val="dk1"/>
                          </a:solidFill>
                          <a:effectLst/>
                        </a:rPr>
                        <a:t>Metasurfaces</a:t>
                      </a:r>
                      <a:r>
                        <a:rPr lang="en-GB" sz="1000" kern="0" dirty="0">
                          <a:solidFill>
                            <a:schemeClr val="dk1"/>
                          </a:solidFill>
                          <a:effectLst/>
                        </a:rPr>
                        <a:t> to Spin-Optical 2D Material Metrology</a:t>
                      </a:r>
                      <a:endParaRPr lang="en-GB" sz="1000" kern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714562764"/>
                  </a:ext>
                </a:extLst>
              </a:tr>
              <a:tr h="29614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10:35–10:55</a:t>
                      </a:r>
                      <a:endParaRPr lang="en-GB" sz="1000" kern="100" dirty="0">
                        <a:effectLst/>
                        <a:latin typeface="Aril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00" dirty="0">
                          <a:solidFill>
                            <a:schemeClr val="dk1"/>
                          </a:solidFill>
                          <a:effectLst/>
                        </a:rPr>
                        <a:t>Lei Xu, Nottingham Trent University, UK</a:t>
                      </a:r>
                      <a:endParaRPr lang="en-GB" sz="100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kern="0" dirty="0" err="1">
                          <a:solidFill>
                            <a:schemeClr val="dk1"/>
                          </a:solidFill>
                          <a:effectLst/>
                        </a:rPr>
                        <a:t>Tunable</a:t>
                      </a:r>
                      <a:r>
                        <a:rPr lang="en-GB" sz="1000" kern="0" dirty="0"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r>
                        <a:rPr lang="en-GB" sz="1000" kern="0" dirty="0" err="1">
                          <a:solidFill>
                            <a:schemeClr val="dk1"/>
                          </a:solidFill>
                          <a:effectLst/>
                        </a:rPr>
                        <a:t>metasurfaces</a:t>
                      </a:r>
                      <a:r>
                        <a:rPr lang="en-GB" sz="1000" kern="0" dirty="0">
                          <a:solidFill>
                            <a:schemeClr val="dk1"/>
                          </a:solidFill>
                          <a:effectLst/>
                        </a:rPr>
                        <a:t> for nonlinear imaging applications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en-GB" sz="1000" kern="100" dirty="0">
                        <a:effectLst/>
                        <a:latin typeface="Aril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234716689"/>
                  </a:ext>
                </a:extLst>
              </a:tr>
              <a:tr h="296149">
                <a:tc gridSpan="4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Coffee Break: 15 minutes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en-GB" sz="1000" kern="0" dirty="0">
                        <a:effectLst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en-GB" sz="1000" kern="100" dirty="0">
                        <a:solidFill>
                          <a:schemeClr val="tx1"/>
                        </a:solidFill>
                        <a:effectLst/>
                        <a:latin typeface="Aril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988131625"/>
                  </a:ext>
                </a:extLst>
              </a:tr>
            </a:tbl>
          </a:graphicData>
        </a:graphic>
      </p:graphicFrame>
      <p:sp>
        <p:nvSpPr>
          <p:cNvPr id="50" name="Rounded Rectangle 10">
            <a:extLst>
              <a:ext uri="{FF2B5EF4-FFF2-40B4-BE49-F238E27FC236}">
                <a16:creationId xmlns:a16="http://schemas.microsoft.com/office/drawing/2014/main" id="{3C2B0E69-47B5-C331-9D0C-19AE7EECC33F}"/>
              </a:ext>
            </a:extLst>
          </p:cNvPr>
          <p:cNvSpPr/>
          <p:nvPr/>
        </p:nvSpPr>
        <p:spPr>
          <a:xfrm>
            <a:off x="330772" y="4631734"/>
            <a:ext cx="6193712" cy="320040"/>
          </a:xfrm>
          <a:prstGeom prst="roundRect">
            <a:avLst/>
          </a:prstGeom>
          <a:solidFill>
            <a:srgbClr val="187583"/>
          </a:solidFill>
          <a:ln>
            <a:solidFill>
              <a:srgbClr val="1875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0292" tIns="22860" rIns="50292" bIns="22860" rtlCol="0" anchor="ctr"/>
          <a:lstStyle/>
          <a:p>
            <a:pPr algn="r"/>
            <a:r>
              <a:rPr lang="en-GB" sz="1140" b="1" dirty="0">
                <a:solidFill>
                  <a:srgbClr val="FFFFFF"/>
                </a:solidFill>
                <a:latin typeface="Arial"/>
              </a:rPr>
              <a:t>Session 2                                                                                             Chair: Prof. Junsuk Rho</a:t>
            </a:r>
          </a:p>
        </p:txBody>
      </p:sp>
      <p:graphicFrame>
        <p:nvGraphicFramePr>
          <p:cNvPr id="52" name="Table 51">
            <a:extLst>
              <a:ext uri="{FF2B5EF4-FFF2-40B4-BE49-F238E27FC236}">
                <a16:creationId xmlns:a16="http://schemas.microsoft.com/office/drawing/2014/main" id="{55EDC727-5C00-FC63-78AB-CE2A698B5E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8282986"/>
              </p:ext>
            </p:extLst>
          </p:nvPr>
        </p:nvGraphicFramePr>
        <p:xfrm>
          <a:off x="330772" y="5036809"/>
          <a:ext cx="6193712" cy="19659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747301">
                  <a:extLst>
                    <a:ext uri="{9D8B030D-6E8A-4147-A177-3AD203B41FA5}">
                      <a16:colId xmlns:a16="http://schemas.microsoft.com/office/drawing/2014/main" val="458727090"/>
                    </a:ext>
                  </a:extLst>
                </a:gridCol>
                <a:gridCol w="1110409">
                  <a:extLst>
                    <a:ext uri="{9D8B030D-6E8A-4147-A177-3AD203B41FA5}">
                      <a16:colId xmlns:a16="http://schemas.microsoft.com/office/drawing/2014/main" val="2709101976"/>
                    </a:ext>
                  </a:extLst>
                </a:gridCol>
                <a:gridCol w="2172843">
                  <a:extLst>
                    <a:ext uri="{9D8B030D-6E8A-4147-A177-3AD203B41FA5}">
                      <a16:colId xmlns:a16="http://schemas.microsoft.com/office/drawing/2014/main" val="2915290364"/>
                    </a:ext>
                  </a:extLst>
                </a:gridCol>
                <a:gridCol w="2163159">
                  <a:extLst>
                    <a:ext uri="{9D8B030D-6E8A-4147-A177-3AD203B41FA5}">
                      <a16:colId xmlns:a16="http://schemas.microsoft.com/office/drawing/2014/main" val="321603818"/>
                    </a:ext>
                  </a:extLst>
                </a:gridCol>
              </a:tblGrid>
              <a:tr h="194078">
                <a:tc>
                  <a:txBody>
                    <a:bodyPr/>
                    <a:lstStyle/>
                    <a:p>
                      <a:pPr algn="ctr"/>
                      <a:r>
                        <a:rPr lang="en-GB" sz="800" b="1" dirty="0">
                          <a:solidFill>
                            <a:srgbClr val="192A3A"/>
                          </a:solidFill>
                        </a:rPr>
                        <a:t>Time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1" dirty="0">
                          <a:solidFill>
                            <a:srgbClr val="192A3A"/>
                          </a:solidFill>
                        </a:rPr>
                        <a:t>Session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solidFill>
                            <a:srgbClr val="192A3A"/>
                          </a:solidFill>
                        </a:rPr>
                        <a:t>Speaker</a:t>
                      </a:r>
                      <a:endParaRPr lang="en-GB" sz="800" b="1" dirty="0">
                        <a:solidFill>
                          <a:srgbClr val="192A3A"/>
                        </a:solidFill>
                        <a:latin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solidFill>
                            <a:srgbClr val="192A3A"/>
                          </a:solidFill>
                        </a:rPr>
                        <a:t>Talk Title</a:t>
                      </a:r>
                      <a:endParaRPr lang="en-GB" sz="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139246"/>
                  </a:ext>
                </a:extLst>
              </a:tr>
              <a:tr h="17548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000" kern="0" dirty="0">
                          <a:solidFill>
                            <a:schemeClr val="tx1"/>
                          </a:solidFill>
                          <a:effectLst/>
                        </a:rPr>
                        <a:t>11:10-11:30</a:t>
                      </a:r>
                      <a:endParaRPr lang="en-GB" sz="1000" kern="0" dirty="0">
                        <a:solidFill>
                          <a:schemeClr val="tx1"/>
                        </a:solidFill>
                        <a:effectLst/>
                        <a:latin typeface="Aril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 rowSpan="3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0" dirty="0">
                          <a:solidFill>
                            <a:schemeClr val="tx1"/>
                          </a:solidFill>
                          <a:effectLst/>
                        </a:rPr>
                        <a:t>Invited Talks</a:t>
                      </a:r>
                      <a:endParaRPr lang="en-GB" sz="1000" kern="0" dirty="0">
                        <a:solidFill>
                          <a:schemeClr val="tx1"/>
                        </a:solidFill>
                        <a:effectLst/>
                        <a:latin typeface="Aril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0" dirty="0">
                          <a:solidFill>
                            <a:schemeClr val="tx1"/>
                          </a:solidFill>
                          <a:effectLst/>
                        </a:rPr>
                        <a:t>Andrea Di Falco, University of St Andrews</a:t>
                      </a:r>
                      <a:endParaRPr lang="en-GB" sz="1000" kern="0" dirty="0">
                        <a:solidFill>
                          <a:schemeClr val="tx1"/>
                        </a:solidFill>
                        <a:effectLst/>
                        <a:latin typeface="Aril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000" kern="0" dirty="0">
                          <a:solidFill>
                            <a:schemeClr val="tx1"/>
                          </a:solidFill>
                          <a:effectLst/>
                        </a:rPr>
                        <a:t>Holographic </a:t>
                      </a:r>
                      <a:r>
                        <a:rPr lang="en-GB" sz="1000" kern="0" dirty="0" err="1">
                          <a:solidFill>
                            <a:schemeClr val="tx1"/>
                          </a:solidFill>
                          <a:effectLst/>
                        </a:rPr>
                        <a:t>Metasurfaces</a:t>
                      </a:r>
                      <a:r>
                        <a:rPr lang="en-GB" sz="1000" kern="0" dirty="0">
                          <a:solidFill>
                            <a:schemeClr val="tx1"/>
                          </a:solidFill>
                          <a:effectLst/>
                        </a:rPr>
                        <a:t> platforms for </a:t>
                      </a:r>
                      <a:r>
                        <a:rPr lang="en-GB" sz="1000" kern="0" dirty="0" err="1">
                          <a:solidFill>
                            <a:schemeClr val="tx1"/>
                          </a:solidFill>
                          <a:effectLst/>
                        </a:rPr>
                        <a:t>biophotonics</a:t>
                      </a:r>
                      <a:r>
                        <a:rPr lang="en-GB" sz="1000" kern="0" dirty="0">
                          <a:solidFill>
                            <a:schemeClr val="tx1"/>
                          </a:solidFill>
                          <a:effectLst/>
                        </a:rPr>
                        <a:t> and enhanced visual prostheses applications</a:t>
                      </a:r>
                      <a:endParaRPr lang="en-GB" sz="1000" kern="0" dirty="0">
                        <a:solidFill>
                          <a:schemeClr val="tx1"/>
                        </a:solidFill>
                        <a:effectLst/>
                        <a:latin typeface="Aril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441183340"/>
                  </a:ext>
                </a:extLst>
              </a:tr>
              <a:tr h="17548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11:30 –11:50</a:t>
                      </a:r>
                      <a:endParaRPr lang="en-GB" sz="1000" kern="100" dirty="0">
                        <a:effectLst/>
                        <a:latin typeface="Aril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0" dirty="0">
                          <a:solidFill>
                            <a:schemeClr val="tx1"/>
                          </a:solidFill>
                          <a:effectLst/>
                        </a:rPr>
                        <a:t>Sang Soon Oh, Cardiff University, UK</a:t>
                      </a:r>
                      <a:endParaRPr lang="en-GB" sz="1000" kern="0" dirty="0">
                        <a:solidFill>
                          <a:schemeClr val="tx1"/>
                        </a:solidFill>
                        <a:effectLst/>
                        <a:latin typeface="Aril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000" kern="100" dirty="0">
                          <a:effectLst/>
                        </a:rPr>
                        <a:t>Topological charge of bound-state-in-the-continuum lasing modes</a:t>
                      </a:r>
                      <a:endParaRPr lang="en-GB" sz="1000" kern="100" dirty="0">
                        <a:effectLst/>
                        <a:latin typeface="Aril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034133947"/>
                  </a:ext>
                </a:extLst>
              </a:tr>
              <a:tr h="17548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11:50–12:10</a:t>
                      </a:r>
                      <a:endParaRPr lang="en-GB" sz="1000" kern="100" dirty="0">
                        <a:effectLst/>
                        <a:latin typeface="Aril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Xianzhong Chen, Heriot-Watt University, UK</a:t>
                      </a:r>
                      <a:endParaRPr lang="en-GB" sz="1000" kern="100" dirty="0">
                        <a:effectLst/>
                        <a:latin typeface="Aril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Optical </a:t>
                      </a:r>
                      <a:r>
                        <a:rPr lang="en-GB" sz="1000" kern="0" dirty="0" err="1">
                          <a:effectLst/>
                        </a:rPr>
                        <a:t>metasurfaces</a:t>
                      </a:r>
                      <a:r>
                        <a:rPr lang="en-GB" sz="1000" kern="0" dirty="0">
                          <a:effectLst/>
                        </a:rPr>
                        <a:t> for Edge Enhancement with Dynamic Orientation Selectivity</a:t>
                      </a:r>
                      <a:endParaRPr lang="en-GB" sz="1000" kern="100" dirty="0">
                        <a:effectLst/>
                        <a:latin typeface="Aril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022619190"/>
                  </a:ext>
                </a:extLst>
              </a:tr>
              <a:tr h="17548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12:10–12:30</a:t>
                      </a:r>
                      <a:endParaRPr lang="en-GB" sz="1000" kern="100" dirty="0">
                        <a:effectLst/>
                        <a:latin typeface="Aril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0" dirty="0">
                          <a:effectLst/>
                        </a:rPr>
                        <a:t>Industrial partner</a:t>
                      </a:r>
                      <a:endParaRPr lang="en-GB" sz="1000" kern="100" dirty="0">
                        <a:solidFill>
                          <a:schemeClr val="tx1"/>
                        </a:solidFill>
                        <a:effectLst/>
                        <a:latin typeface="Aril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0" dirty="0">
                          <a:solidFill>
                            <a:schemeClr val="tx1"/>
                          </a:solidFill>
                          <a:effectLst/>
                        </a:rPr>
                        <a:t>Marco ABBARCHI, </a:t>
                      </a:r>
                      <a:r>
                        <a:rPr lang="en-GB" sz="1000" kern="0" dirty="0" err="1">
                          <a:solidFill>
                            <a:schemeClr val="tx1"/>
                          </a:solidFill>
                          <a:effectLst/>
                        </a:rPr>
                        <a:t>Solnil</a:t>
                      </a:r>
                      <a:r>
                        <a:rPr lang="en-GB" sz="1000" kern="0" dirty="0">
                          <a:solidFill>
                            <a:schemeClr val="tx1"/>
                          </a:solidFill>
                          <a:effectLst/>
                        </a:rPr>
                        <a:t>, France</a:t>
                      </a:r>
                      <a:endParaRPr lang="en-GB" sz="1000" kern="0" dirty="0">
                        <a:solidFill>
                          <a:schemeClr val="tx1"/>
                        </a:solidFill>
                        <a:effectLst/>
                        <a:latin typeface="Aril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000" kern="100" dirty="0">
                          <a:effectLst/>
                        </a:rPr>
                        <a:t>Etch-Free Nanofabrication of Functional Metal-Oxide Nanostructures by Sol-Gel Nanoimprint Lithography</a:t>
                      </a:r>
                      <a:endParaRPr lang="en-GB" sz="1000" kern="100" dirty="0">
                        <a:effectLst/>
                        <a:latin typeface="Aril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51278606"/>
                  </a:ext>
                </a:extLst>
              </a:tr>
            </a:tbl>
          </a:graphicData>
        </a:graphic>
      </p:graphicFrame>
      <p:grpSp>
        <p:nvGrpSpPr>
          <p:cNvPr id="33" name="Group 32">
            <a:extLst>
              <a:ext uri="{FF2B5EF4-FFF2-40B4-BE49-F238E27FC236}">
                <a16:creationId xmlns:a16="http://schemas.microsoft.com/office/drawing/2014/main" id="{711BD0CB-F740-2FD3-0D71-4E42B2933040}"/>
              </a:ext>
            </a:extLst>
          </p:cNvPr>
          <p:cNvGrpSpPr/>
          <p:nvPr/>
        </p:nvGrpSpPr>
        <p:grpSpPr>
          <a:xfrm>
            <a:off x="330772" y="376005"/>
            <a:ext cx="6193712" cy="1097589"/>
            <a:chOff x="330772" y="160667"/>
            <a:chExt cx="6193712" cy="1097589"/>
          </a:xfrm>
        </p:grpSpPr>
        <p:sp>
          <p:nvSpPr>
            <p:cNvPr id="24" name="Rounded Rectangle 10">
              <a:extLst>
                <a:ext uri="{FF2B5EF4-FFF2-40B4-BE49-F238E27FC236}">
                  <a16:creationId xmlns:a16="http://schemas.microsoft.com/office/drawing/2014/main" id="{0A43FCE7-2711-1C2C-90D0-13FE7BEB8996}"/>
                </a:ext>
              </a:extLst>
            </p:cNvPr>
            <p:cNvSpPr/>
            <p:nvPr/>
          </p:nvSpPr>
          <p:spPr>
            <a:xfrm>
              <a:off x="330772" y="160667"/>
              <a:ext cx="6193712" cy="1097589"/>
            </a:xfrm>
            <a:prstGeom prst="roundRect">
              <a:avLst>
                <a:gd name="adj" fmla="val 4865"/>
              </a:avLst>
            </a:prstGeom>
            <a:solidFill>
              <a:srgbClr val="187583"/>
            </a:solidFill>
            <a:ln>
              <a:solidFill>
                <a:srgbClr val="187583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50292" tIns="22860" rIns="50292" bIns="22860" rtlCol="0" anchor="ctr"/>
            <a:lstStyle/>
            <a:p>
              <a:pPr algn="r"/>
              <a:endParaRPr lang="en-GB" sz="1140" b="1" dirty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96DE9BB-5F21-6213-433D-72EEBEDD5DD0}"/>
                </a:ext>
              </a:extLst>
            </p:cNvPr>
            <p:cNvSpPr txBox="1"/>
            <p:nvPr/>
          </p:nvSpPr>
          <p:spPr>
            <a:xfrm>
              <a:off x="438912" y="276551"/>
              <a:ext cx="3794760" cy="215444"/>
            </a:xfrm>
            <a:prstGeom prst="rect">
              <a:avLst/>
            </a:prstGeom>
            <a:noFill/>
          </p:spPr>
          <p:txBody>
            <a:bodyPr wrap="square" lIns="50292" tIns="22860" rIns="50292" bIns="22860" anchor="ctr">
              <a:spAutoFit/>
            </a:bodyPr>
            <a:lstStyle/>
            <a:p>
              <a:r>
                <a:rPr lang="en-GB" sz="1100" b="1" dirty="0">
                  <a:solidFill>
                    <a:schemeClr val="bg1"/>
                  </a:solidFill>
                  <a:latin typeface="Arial"/>
                </a:rPr>
                <a:t>Workshop on Engineering the Future of Flat Optics </a:t>
              </a:r>
              <a:endParaRPr sz="1100" b="1" dirty="0">
                <a:solidFill>
                  <a:schemeClr val="bg1"/>
                </a:solidFill>
                <a:latin typeface="Arial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FC6B2F7-6A38-7CA8-24C1-0BF56BD9E5F0}"/>
                </a:ext>
              </a:extLst>
            </p:cNvPr>
            <p:cNvSpPr txBox="1"/>
            <p:nvPr/>
          </p:nvSpPr>
          <p:spPr>
            <a:xfrm>
              <a:off x="438912" y="498165"/>
              <a:ext cx="3246120" cy="577338"/>
            </a:xfrm>
            <a:prstGeom prst="rect">
              <a:avLst/>
            </a:prstGeom>
            <a:noFill/>
          </p:spPr>
          <p:txBody>
            <a:bodyPr wrap="square" lIns="50292" tIns="22860" rIns="50292" bIns="22860" anchor="ctr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800" dirty="0">
                  <a:solidFill>
                    <a:schemeClr val="bg1"/>
                  </a:solidFill>
                  <a:latin typeface="Arial"/>
                </a:rPr>
                <a:t>09 October 2026</a:t>
              </a:r>
            </a:p>
            <a:p>
              <a:pPr>
                <a:lnSpc>
                  <a:spcPct val="150000"/>
                </a:lnSpc>
              </a:pPr>
              <a:r>
                <a:rPr lang="en-GB" sz="800" dirty="0">
                  <a:solidFill>
                    <a:schemeClr val="bg1"/>
                  </a:solidFill>
                  <a:latin typeface="Arial"/>
                </a:rPr>
                <a:t>Seminar </a:t>
              </a:r>
              <a:r>
                <a:rPr sz="800" dirty="0">
                  <a:solidFill>
                    <a:schemeClr val="bg1"/>
                  </a:solidFill>
                  <a:latin typeface="Arial"/>
                </a:rPr>
                <a:t>Room EM2</a:t>
              </a:r>
              <a:r>
                <a:rPr lang="en-GB" sz="800" dirty="0">
                  <a:solidFill>
                    <a:schemeClr val="bg1"/>
                  </a:solidFill>
                  <a:latin typeface="Arial"/>
                </a:rPr>
                <a:t>.</a:t>
              </a:r>
              <a:r>
                <a:rPr sz="800" dirty="0">
                  <a:solidFill>
                    <a:schemeClr val="bg1"/>
                  </a:solidFill>
                  <a:latin typeface="Arial"/>
                </a:rPr>
                <a:t>33, Earl Mountbatten Building</a:t>
              </a:r>
              <a:endParaRPr lang="en-US" sz="800" dirty="0">
                <a:solidFill>
                  <a:schemeClr val="bg1"/>
                </a:solidFill>
                <a:latin typeface="Arial"/>
              </a:endParaRPr>
            </a:p>
            <a:p>
              <a:pPr>
                <a:lnSpc>
                  <a:spcPct val="150000"/>
                </a:lnSpc>
              </a:pPr>
              <a:r>
                <a:rPr lang="en-GB" sz="800" dirty="0">
                  <a:solidFill>
                    <a:schemeClr val="bg1"/>
                  </a:solidFill>
                  <a:latin typeface="Arial"/>
                </a:rPr>
                <a:t>Heriot-Watt University, Edinburgh, EH14 4AS</a:t>
              </a:r>
            </a:p>
          </p:txBody>
        </p:sp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2237FEEB-2B70-81E3-8708-C2726B3DB38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233672" y="254481"/>
              <a:ext cx="2226804" cy="100377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328</TotalTime>
  <Words>206</Words>
  <Application>Microsoft Office PowerPoint</Application>
  <PresentationFormat>Custom</PresentationFormat>
  <Paragraphs>46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Aril</vt:lpstr>
      <vt:lpstr>Calibri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Jon</dc:creator>
  <cp:keywords/>
  <dc:description>generated using python-pptx</dc:description>
  <cp:lastModifiedBy>Ahmed, Hammad</cp:lastModifiedBy>
  <cp:revision>26</cp:revision>
  <dcterms:created xsi:type="dcterms:W3CDTF">2013-01-27T09:14:16Z</dcterms:created>
  <dcterms:modified xsi:type="dcterms:W3CDTF">2026-09-08T10:48:40Z</dcterms:modified>
  <cp:category/>
</cp:coreProperties>
</file>